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64" r:id="rId8"/>
    <p:sldId id="294" r:id="rId9"/>
    <p:sldId id="265" r:id="rId10"/>
    <p:sldId id="266" r:id="rId11"/>
    <p:sldId id="267" r:id="rId12"/>
    <p:sldId id="268" r:id="rId13"/>
    <p:sldId id="283" r:id="rId14"/>
    <p:sldId id="269" r:id="rId15"/>
    <p:sldId id="285" r:id="rId16"/>
    <p:sldId id="270" r:id="rId17"/>
    <p:sldId id="284" r:id="rId18"/>
    <p:sldId id="271" r:id="rId19"/>
    <p:sldId id="287" r:id="rId20"/>
    <p:sldId id="272" r:id="rId21"/>
    <p:sldId id="290" r:id="rId22"/>
    <p:sldId id="273" r:id="rId23"/>
    <p:sldId id="289" r:id="rId24"/>
    <p:sldId id="274" r:id="rId25"/>
    <p:sldId id="292" r:id="rId26"/>
    <p:sldId id="277" r:id="rId27"/>
    <p:sldId id="288" r:id="rId28"/>
    <p:sldId id="278" r:id="rId29"/>
    <p:sldId id="291" r:id="rId30"/>
    <p:sldId id="281" r:id="rId31"/>
    <p:sldId id="286" r:id="rId32"/>
    <p:sldId id="282" r:id="rId33"/>
    <p:sldId id="293" r:id="rId34"/>
    <p:sldId id="27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CB1A90-670E-4DCB-ADDA-7507E510CDB4}"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CB1A90-670E-4DCB-ADDA-7507E510CDB4}"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CB1A90-670E-4DCB-ADDA-7507E510CDB4}"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CB1A90-670E-4DCB-ADDA-7507E510CDB4}"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CB1A90-670E-4DCB-ADDA-7507E510CDB4}"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CB1A90-670E-4DCB-ADDA-7507E510CDB4}" type="datetimeFigureOut">
              <a:rPr lang="en-US" smtClean="0"/>
              <a:pPr/>
              <a:t>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CB1A90-670E-4DCB-ADDA-7507E510CDB4}" type="datetimeFigureOut">
              <a:rPr lang="en-US" smtClean="0"/>
              <a:pPr/>
              <a:t>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CB1A90-670E-4DCB-ADDA-7507E510CDB4}" type="datetimeFigureOut">
              <a:rPr lang="en-US" smtClean="0"/>
              <a:pPr/>
              <a:t>3/1/2013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CB1A90-670E-4DCB-ADDA-7507E510CDB4}" type="datetimeFigureOut">
              <a:rPr lang="en-US" smtClean="0"/>
              <a:pPr/>
              <a:t>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CB1A90-670E-4DCB-ADDA-7507E510CDB4}" type="datetimeFigureOut">
              <a:rPr lang="en-US" smtClean="0"/>
              <a:pPr/>
              <a:t>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CB1A90-670E-4DCB-ADDA-7507E510CDB4}" type="datetimeFigureOut">
              <a:rPr lang="en-US" smtClean="0"/>
              <a:pPr/>
              <a:t>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AEE49-9E14-4E08-B563-8ED0CA1C3D9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B1A90-670E-4DCB-ADDA-7507E510CDB4}" type="datetimeFigureOut">
              <a:rPr lang="en-US" smtClean="0"/>
              <a:pPr/>
              <a:t>3/1/2013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AEE49-9E14-4E08-B563-8ED0CA1C3D9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videoadshyderabad.com/" TargetMode="Externa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hyperlink" Target="http://www.videoadshyderabad.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7.xml"/><Relationship Id="rId1" Type="http://schemas.openxmlformats.org/officeDocument/2006/relationships/video" Target="file:///F:\KVRaju\Videoads\Apartments,%20Property%20for%20sale%20Banjara%20Hills%20Hyderabad.avi"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file:///F:\KVRaju\Videoads\Kalyana%20kanchi.avi"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video" Target="file:///F:\KVRaju\Videoads\Joy%20alukkas%20-%20worlds%20largest%20jewellery%20showroom%20at%20Chennai.avi"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ideo" Target="file:///F:\KVRaju\Videoads\Novotel%20Hyderabad%20Convention%20Centre%20-%20Hotel%20video.avi"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ideo" Target="file:///F:\KVRaju\Videoads\Swagath%20Multicuisine%20Restaurant,%20Chaitanyapuri,%20Hyderabad.avi"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file:///F:\KVRaju\Videoads\yashoda%20hospitals%20corporate%20video.avi"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ideo" Target="file:///F:\KVRaju\Videoads\2012%20Toyota%20Fortuner%204x2%20Automatic%20review%20by%20iflythis%20team.avi"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file:///F:\KVRaju\Videoads\Anjani%20Cement%20Ad%202009.avi"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video" Target="file:///F:\KVRaju\Videoads\Alan%20Mendelson%20&amp;%20L.A.%20Furniture%20Store.avi"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videoadshyderabad.com/"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video" Target="file:///F:\KVRaju\Videoads\Bvrit.avi"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video" Target="file:///F:\KVRaju\Videoads\Om%20sai%20Electronics%20&amp;%20Home%20appliances.avi"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772400" cy="1219200"/>
          </a:xfrm>
        </p:spPr>
        <p:txBody>
          <a:bodyPr>
            <a:normAutofit fontScale="90000"/>
          </a:bodyPr>
          <a:lstStyle/>
          <a:p>
            <a:r>
              <a:rPr lang="en-US" b="1" i="1" dirty="0" smtClean="0">
                <a:solidFill>
                  <a:srgbClr val="0070C0"/>
                </a:solidFill>
              </a:rPr>
              <a:t>Now Advertising has become easy, effective and economical!</a:t>
            </a:r>
            <a:r>
              <a:rPr lang="en-US" b="1" i="1" dirty="0" smtClean="0"/>
              <a:t/>
            </a:r>
            <a:br>
              <a:rPr lang="en-US" b="1" i="1" dirty="0" smtClean="0"/>
            </a:br>
            <a:endParaRPr lang="en-US" dirty="0"/>
          </a:p>
        </p:txBody>
      </p:sp>
      <p:sp>
        <p:nvSpPr>
          <p:cNvPr id="3" name="Subtitle 2"/>
          <p:cNvSpPr>
            <a:spLocks noGrp="1"/>
          </p:cNvSpPr>
          <p:nvPr>
            <p:ph type="subTitle" idx="1"/>
          </p:nvPr>
        </p:nvSpPr>
        <p:spPr>
          <a:xfrm>
            <a:off x="1524000" y="2286000"/>
            <a:ext cx="6400800" cy="5867400"/>
          </a:xfrm>
        </p:spPr>
        <p:txBody>
          <a:bodyPr>
            <a:noAutofit/>
          </a:bodyPr>
          <a:lstStyle/>
          <a:p>
            <a:r>
              <a:rPr lang="en-US" sz="2800" i="1" u="sng" dirty="0" err="1" smtClean="0">
                <a:solidFill>
                  <a:srgbClr val="00B050"/>
                </a:solidFill>
                <a:hlinkClick r:id="rId3"/>
              </a:rPr>
              <a:t>VideoAdsHyderabad.Com</a:t>
            </a:r>
            <a:r>
              <a:rPr lang="en-US" sz="2800" i="1" dirty="0" smtClean="0">
                <a:solidFill>
                  <a:srgbClr val="00B050"/>
                </a:solidFill>
              </a:rPr>
              <a:t>  </a:t>
            </a:r>
          </a:p>
          <a:p>
            <a:r>
              <a:rPr lang="en-US" sz="2800" i="1" dirty="0" smtClean="0">
                <a:solidFill>
                  <a:srgbClr val="00B050"/>
                </a:solidFill>
              </a:rPr>
              <a:t>is an exclusive online video Advertising Portal to promote your Products &amp; Services in Hyderabad. Online Video Advertising can help you to promote your business with very reasonable Prices than any other Media like Print (News Paper) and TV.</a:t>
            </a:r>
          </a:p>
          <a:p>
            <a:endParaRPr lang="en-US" sz="2800" dirty="0">
              <a:solidFill>
                <a:srgbClr val="00B05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1"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1" presetClass="entr" presetSubtype="0" fill="hold" grpId="2" nodeType="clickEffect">
                                  <p:stCondLst>
                                    <p:cond delay="0"/>
                                  </p:stCondLst>
                                  <p:iterate type="lt">
                                    <p:tmPct val="10000"/>
                                  </p:iterate>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2"/>
                                        </p:tgtEl>
                                        <p:attrNameLst>
                                          <p:attrName>ppt_y</p:attrName>
                                        </p:attrNameLst>
                                      </p:cBhvr>
                                      <p:tavLst>
                                        <p:tav tm="0">
                                          <p:val>
                                            <p:strVal val="#ppt_y"/>
                                          </p:val>
                                        </p:tav>
                                        <p:tav tm="100000">
                                          <p:val>
                                            <p:strVal val="#ppt_y"/>
                                          </p:val>
                                        </p:tav>
                                      </p:tavLst>
                                    </p:anim>
                                    <p:anim calcmode="lin" valueType="num">
                                      <p:cBhvr>
                                        <p:cTn id="16"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2" grpId="2"/>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How we will  help you</a:t>
            </a:r>
            <a:endParaRPr lang="en-US" dirty="0">
              <a:solidFill>
                <a:srgbClr val="00B050"/>
              </a:solidFill>
            </a:endParaRPr>
          </a:p>
        </p:txBody>
      </p:sp>
      <p:sp>
        <p:nvSpPr>
          <p:cNvPr id="3" name="Content Placeholder 2"/>
          <p:cNvSpPr>
            <a:spLocks noGrp="1"/>
          </p:cNvSpPr>
          <p:nvPr>
            <p:ph idx="1"/>
          </p:nvPr>
        </p:nvSpPr>
        <p:spPr/>
        <p:txBody>
          <a:bodyPr/>
          <a:lstStyle/>
          <a:p>
            <a:r>
              <a:rPr lang="en-US" i="1" dirty="0" smtClean="0">
                <a:solidFill>
                  <a:srgbClr val="99CCFF"/>
                </a:solidFill>
              </a:rPr>
              <a:t>You pay very less to grow your business, we are here to help you to produce your video and Advertise in </a:t>
            </a:r>
            <a:r>
              <a:rPr lang="en-US" i="1" u="sng" dirty="0" err="1" smtClean="0">
                <a:solidFill>
                  <a:srgbClr val="99CCFF"/>
                </a:solidFill>
                <a:hlinkClick r:id="rId2"/>
              </a:rPr>
              <a:t>VideoAdsHyderabad.Com</a:t>
            </a:r>
            <a:r>
              <a:rPr lang="en-US" i="1" dirty="0" smtClean="0">
                <a:solidFill>
                  <a:srgbClr val="99CCFF"/>
                </a:solidFill>
                <a:hlinkClick r:id="rId2"/>
              </a:rPr>
              <a:t> </a:t>
            </a:r>
            <a:r>
              <a:rPr lang="en-US" i="1" dirty="0" smtClean="0">
                <a:solidFill>
                  <a:srgbClr val="99CCFF"/>
                </a:solidFill>
              </a:rPr>
              <a:t>.We see that our Advertisers are happy with our services, by promoting our site in online and offline to increase the viewership.</a:t>
            </a:r>
            <a:endParaRPr lang="en-US" dirty="0">
              <a:solidFill>
                <a:srgbClr val="99CC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000" b="1" i="1" dirty="0" smtClean="0">
                <a:solidFill>
                  <a:srgbClr val="00B0F0"/>
                </a:solidFill>
              </a:rPr>
              <a:t>Major categories who get benefit out of our Services !</a:t>
            </a:r>
            <a:endParaRPr lang="en-US" sz="6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Real Estate</a:t>
            </a:r>
            <a:endParaRPr lang="en-US" dirty="0">
              <a:solidFill>
                <a:srgbClr val="00B050"/>
              </a:solidFill>
            </a:endParaRPr>
          </a:p>
        </p:txBody>
      </p:sp>
      <p:sp>
        <p:nvSpPr>
          <p:cNvPr id="3" name="Content Placeholder 2"/>
          <p:cNvSpPr>
            <a:spLocks noGrp="1"/>
          </p:cNvSpPr>
          <p:nvPr>
            <p:ph idx="1"/>
          </p:nvPr>
        </p:nvSpPr>
        <p:spPr/>
        <p:txBody>
          <a:bodyPr>
            <a:normAutofit/>
          </a:bodyPr>
          <a:lstStyle/>
          <a:p>
            <a:r>
              <a:rPr lang="en-US" sz="4000" i="1" dirty="0" smtClean="0">
                <a:solidFill>
                  <a:srgbClr val="0070C0"/>
                </a:solidFill>
              </a:rPr>
              <a:t>Builders &amp; Construction Companies to sell their Apartments, Commercial &amp; Office Spaces. Rent out flats, Commercial &amp; Office Spaces and Home Loans.</a:t>
            </a:r>
            <a:endParaRPr lang="en-US" sz="40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partments, Property for sale Banjara Hills Hyderabad.avi">
            <a:hlinkClick r:id="" action="ppaction://media"/>
          </p:cNvPr>
          <p:cNvPicPr>
            <a:picLocks noRot="1" noChangeAspect="1"/>
          </p:cNvPicPr>
          <p:nvPr>
            <a:videoFile r:link="rId1"/>
          </p:nvPr>
        </p:nvPicPr>
        <p:blipFill>
          <a:blip r:embed="rId3"/>
          <a:stretch>
            <a:fillRect/>
          </a:stretch>
        </p:blipFill>
        <p:spPr>
          <a:xfrm>
            <a:off x="1524000" y="1733550"/>
            <a:ext cx="6096000" cy="3390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19250"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Textile</a:t>
            </a:r>
            <a:endParaRPr lang="en-US" dirty="0"/>
          </a:p>
        </p:txBody>
      </p:sp>
      <p:sp>
        <p:nvSpPr>
          <p:cNvPr id="3" name="Content Placeholder 2"/>
          <p:cNvSpPr>
            <a:spLocks noGrp="1"/>
          </p:cNvSpPr>
          <p:nvPr>
            <p:ph idx="1"/>
          </p:nvPr>
        </p:nvSpPr>
        <p:spPr/>
        <p:txBody>
          <a:bodyPr>
            <a:normAutofit/>
          </a:bodyPr>
          <a:lstStyle/>
          <a:p>
            <a:r>
              <a:rPr lang="en-US" sz="4000" i="1" dirty="0" smtClean="0">
                <a:solidFill>
                  <a:srgbClr val="7030A0"/>
                </a:solidFill>
              </a:rPr>
              <a:t>Saree Shops, Readymade Garments shops, kids wear, Women’s wear and Men’s Wear Showrooms</a:t>
            </a:r>
            <a:endParaRPr lang="en-US" sz="4000"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Textile &amp; Saree Ad</a:t>
            </a:r>
            <a:endParaRPr lang="en-US" dirty="0">
              <a:solidFill>
                <a:srgbClr val="0070C0"/>
              </a:solidFill>
            </a:endParaRPr>
          </a:p>
        </p:txBody>
      </p:sp>
      <p:pic>
        <p:nvPicPr>
          <p:cNvPr id="4" name="Kalyana kanchi.avi">
            <a:hlinkClick r:id="" action="ppaction://media"/>
          </p:cNvPr>
          <p:cNvPicPr>
            <a:picLocks noGrp="1" noRot="1" noChangeAspect="1"/>
          </p:cNvPicPr>
          <p:nvPr>
            <p:ph idx="1"/>
            <a:videoFile r:link="rId1"/>
          </p:nvPr>
        </p:nvPicPr>
        <p:blipFill>
          <a:blip r:embed="rId3"/>
          <a:stretch>
            <a:fillRect/>
          </a:stretch>
        </p:blipFill>
        <p:spPr>
          <a:xfrm>
            <a:off x="3048000" y="2719388"/>
            <a:ext cx="3048000"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455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Jewelers</a:t>
            </a:r>
            <a:endParaRPr lang="en-US" dirty="0"/>
          </a:p>
        </p:txBody>
      </p:sp>
      <p:sp>
        <p:nvSpPr>
          <p:cNvPr id="3" name="Content Placeholder 2"/>
          <p:cNvSpPr>
            <a:spLocks noGrp="1"/>
          </p:cNvSpPr>
          <p:nvPr>
            <p:ph idx="1"/>
          </p:nvPr>
        </p:nvSpPr>
        <p:spPr/>
        <p:txBody>
          <a:bodyPr>
            <a:normAutofit/>
          </a:bodyPr>
          <a:lstStyle/>
          <a:p>
            <a:r>
              <a:rPr lang="en-US" sz="4000" i="1" dirty="0" smtClean="0">
                <a:solidFill>
                  <a:srgbClr val="FFC000"/>
                </a:solidFill>
              </a:rPr>
              <a:t>Silver, gold and diamond Showrooms.</a:t>
            </a:r>
            <a:endParaRPr lang="en-US" sz="4000"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Jewelers Ad</a:t>
            </a:r>
            <a:endParaRPr lang="en-US" dirty="0">
              <a:solidFill>
                <a:srgbClr val="FFC000"/>
              </a:solidFill>
            </a:endParaRPr>
          </a:p>
        </p:txBody>
      </p:sp>
      <p:pic>
        <p:nvPicPr>
          <p:cNvPr id="4" name="Joy alukkas - worlds largest jewellery showroom at Chennai.avi">
            <a:hlinkClick r:id="" action="ppaction://media"/>
          </p:cNvPr>
          <p:cNvPicPr>
            <a:picLocks noGrp="1" noRot="1" noChangeAspect="1"/>
          </p:cNvPicPr>
          <p:nvPr>
            <p:ph idx="1"/>
            <a:videoFile r:link="rId1"/>
          </p:nvPr>
        </p:nvPicPr>
        <p:blipFill>
          <a:blip r:embed="rId3"/>
          <a:stretch>
            <a:fillRect/>
          </a:stretch>
        </p:blipFill>
        <p:spPr>
          <a:xfrm>
            <a:off x="2895600" y="2490788"/>
            <a:ext cx="3352800" cy="2743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197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Hotels</a:t>
            </a:r>
            <a:endParaRPr lang="en-US" dirty="0"/>
          </a:p>
        </p:txBody>
      </p:sp>
      <p:sp>
        <p:nvSpPr>
          <p:cNvPr id="3" name="Content Placeholder 2"/>
          <p:cNvSpPr>
            <a:spLocks noGrp="1"/>
          </p:cNvSpPr>
          <p:nvPr>
            <p:ph idx="1"/>
          </p:nvPr>
        </p:nvSpPr>
        <p:spPr/>
        <p:txBody>
          <a:bodyPr>
            <a:normAutofit/>
          </a:bodyPr>
          <a:lstStyle/>
          <a:p>
            <a:r>
              <a:rPr lang="en-US" sz="4000" i="1" dirty="0" smtClean="0">
                <a:solidFill>
                  <a:srgbClr val="0070C0"/>
                </a:solidFill>
              </a:rPr>
              <a:t>Star hotels, budget hotels, &amp; Service Apartments.</a:t>
            </a:r>
            <a:endParaRPr lang="en-US" sz="40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Novotel Hotel Ad</a:t>
            </a:r>
            <a:endParaRPr lang="en-US" dirty="0">
              <a:solidFill>
                <a:srgbClr val="0070C0"/>
              </a:solidFill>
            </a:endParaRPr>
          </a:p>
        </p:txBody>
      </p:sp>
      <p:pic>
        <p:nvPicPr>
          <p:cNvPr id="4" name="Novotel Hyderabad Convention Centre - Hotel video.avi">
            <a:hlinkClick r:id="" action="ppaction://media"/>
          </p:cNvPr>
          <p:cNvPicPr>
            <a:picLocks noGrp="1" noRot="1" noChangeAspect="1"/>
          </p:cNvPicPr>
          <p:nvPr>
            <p:ph idx="1"/>
            <a:videoFile r:link="rId1"/>
          </p:nvPr>
        </p:nvPicPr>
        <p:blipFill>
          <a:blip r:embed="rId3"/>
          <a:stretch>
            <a:fillRect/>
          </a:stretch>
        </p:blipFill>
        <p:spPr>
          <a:xfrm>
            <a:off x="3048000" y="3011488"/>
            <a:ext cx="3048000" cy="17049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799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FC619"/>
                </a:solidFill>
              </a:rPr>
              <a:t>Power of Visual Communication</a:t>
            </a:r>
            <a:endParaRPr lang="en-US" dirty="0"/>
          </a:p>
        </p:txBody>
      </p:sp>
      <p:sp>
        <p:nvSpPr>
          <p:cNvPr id="3" name="Content Placeholder 2"/>
          <p:cNvSpPr>
            <a:spLocks noGrp="1"/>
          </p:cNvSpPr>
          <p:nvPr>
            <p:ph idx="1"/>
          </p:nvPr>
        </p:nvSpPr>
        <p:spPr/>
        <p:txBody>
          <a:bodyPr/>
          <a:lstStyle/>
          <a:p>
            <a:r>
              <a:rPr lang="en-US" i="1" dirty="0" smtClean="0">
                <a:solidFill>
                  <a:srgbClr val="00B050"/>
                </a:solidFill>
              </a:rPr>
              <a:t>We all know the power of visual communication system in today’s Business Scenario. Videos are as effective as TV in building awareness of your business.</a:t>
            </a:r>
          </a:p>
          <a:p>
            <a:endParaRPr lang="en-US" dirty="0"/>
          </a:p>
        </p:txBody>
      </p:sp>
      <p:pic>
        <p:nvPicPr>
          <p:cNvPr id="4" name="Picture 3" descr="1235611-xs.jpg"/>
          <p:cNvPicPr>
            <a:picLocks noChangeAspect="1"/>
          </p:cNvPicPr>
          <p:nvPr/>
        </p:nvPicPr>
        <p:blipFill>
          <a:blip r:embed="rId2"/>
          <a:stretch>
            <a:fillRect/>
          </a:stretch>
        </p:blipFill>
        <p:spPr>
          <a:xfrm>
            <a:off x="2590800" y="3962400"/>
            <a:ext cx="3238500"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fmla="#ppt_w*sin(2.5*pi*$)">
                                          <p:val>
                                            <p:fltVal val="0"/>
                                          </p:val>
                                        </p:tav>
                                        <p:tav tm="100000">
                                          <p:val>
                                            <p:fltVal val="1"/>
                                          </p:val>
                                        </p:tav>
                                      </p:tavLst>
                                    </p:anim>
                                    <p:anim calcmode="lin" valueType="num">
                                      <p:cBhvr>
                                        <p:cTn id="8" dur="5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grpId="1" nodeType="clickEffect">
                                  <p:stCondLst>
                                    <p:cond delay="0"/>
                                  </p:stCondLst>
                                  <p:iterate type="lt">
                                    <p:tmPct val="0"/>
                                  </p:iterate>
                                  <p:childTnLst>
                                    <p:set>
                                      <p:cBhvr>
                                        <p:cTn id="12" dur="1" fill="hold">
                                          <p:stCondLst>
                                            <p:cond delay="0"/>
                                          </p:stCondLst>
                                        </p:cTn>
                                        <p:tgtEl>
                                          <p:spTgt spid="2"/>
                                        </p:tgtEl>
                                        <p:attrNameLst>
                                          <p:attrName>style.visibility</p:attrName>
                                        </p:attrNameLst>
                                      </p:cBhvr>
                                      <p:to>
                                        <p:strVal val="visible"/>
                                      </p:to>
                                    </p:set>
                                    <p:animEffect transition="in" filter="fade">
                                      <p:cBhvr>
                                        <p:cTn id="13" dur="2000"/>
                                        <p:tgtEl>
                                          <p:spTgt spid="2"/>
                                        </p:tgtEl>
                                      </p:cBhvr>
                                    </p:animEffect>
                                    <p:anim calcmode="lin" valueType="num">
                                      <p:cBhvr>
                                        <p:cTn id="14" dur="2000" fill="hold"/>
                                        <p:tgtEl>
                                          <p:spTgt spid="2"/>
                                        </p:tgtEl>
                                        <p:attrNameLst>
                                          <p:attrName>style.rotation</p:attrName>
                                        </p:attrNameLst>
                                      </p:cBhvr>
                                      <p:tavLst>
                                        <p:tav tm="0">
                                          <p:val>
                                            <p:fltVal val="720"/>
                                          </p:val>
                                        </p:tav>
                                        <p:tav tm="100000">
                                          <p:val>
                                            <p:fltVal val="0"/>
                                          </p:val>
                                        </p:tav>
                                      </p:tavLst>
                                    </p:anim>
                                    <p:anim calcmode="lin" valueType="num">
                                      <p:cBhvr>
                                        <p:cTn id="15" dur="2000" fill="hold"/>
                                        <p:tgtEl>
                                          <p:spTgt spid="2"/>
                                        </p:tgtEl>
                                        <p:attrNameLst>
                                          <p:attrName>ppt_h</p:attrName>
                                        </p:attrNameLst>
                                      </p:cBhvr>
                                      <p:tavLst>
                                        <p:tav tm="0">
                                          <p:val>
                                            <p:fltVal val="0"/>
                                          </p:val>
                                        </p:tav>
                                        <p:tav tm="100000">
                                          <p:val>
                                            <p:strVal val="#ppt_h"/>
                                          </p:val>
                                        </p:tav>
                                      </p:tavLst>
                                    </p:anim>
                                    <p:anim calcmode="lin" valueType="num">
                                      <p:cBhvr>
                                        <p:cTn id="16"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5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770" decel="100000"/>
                                        <p:tgtEl>
                                          <p:spTgt spid="4"/>
                                        </p:tgtEl>
                                      </p:cBhvr>
                                    </p:animEffect>
                                    <p:animScale>
                                      <p:cBhvr>
                                        <p:cTn id="22" dur="770" decel="100000"/>
                                        <p:tgtEl>
                                          <p:spTgt spid="4"/>
                                        </p:tgtEl>
                                      </p:cBhvr>
                                      <p:from x="10000" y="10000"/>
                                      <p:to x="200000" y="450000"/>
                                    </p:animScale>
                                    <p:animScale>
                                      <p:cBhvr>
                                        <p:cTn id="23" dur="1230" accel="100000" fill="hold">
                                          <p:stCondLst>
                                            <p:cond delay="770"/>
                                          </p:stCondLst>
                                        </p:cTn>
                                        <p:tgtEl>
                                          <p:spTgt spid="4"/>
                                        </p:tgtEl>
                                      </p:cBhvr>
                                      <p:from x="200000" y="450000"/>
                                      <p:to x="100000" y="100000"/>
                                    </p:animScale>
                                    <p:set>
                                      <p:cBhvr>
                                        <p:cTn id="24" dur="770" fill="hold"/>
                                        <p:tgtEl>
                                          <p:spTgt spid="4"/>
                                        </p:tgtEl>
                                        <p:attrNameLst>
                                          <p:attrName>ppt_x</p:attrName>
                                        </p:attrNameLst>
                                      </p:cBhvr>
                                      <p:to>
                                        <p:strVal val="(0.5)"/>
                                      </p:to>
                                    </p:set>
                                    <p:anim from="(0.5)" to="(#ppt_x)" calcmode="lin" valueType="num">
                                      <p:cBhvr>
                                        <p:cTn id="25" dur="1230" accel="100000" fill="hold">
                                          <p:stCondLst>
                                            <p:cond delay="770"/>
                                          </p:stCondLst>
                                        </p:cTn>
                                        <p:tgtEl>
                                          <p:spTgt spid="4"/>
                                        </p:tgtEl>
                                        <p:attrNameLst>
                                          <p:attrName>ppt_x</p:attrName>
                                        </p:attrNameLst>
                                      </p:cBhvr>
                                    </p:anim>
                                    <p:set>
                                      <p:cBhvr>
                                        <p:cTn id="26" dur="770" fill="hold"/>
                                        <p:tgtEl>
                                          <p:spTgt spid="4"/>
                                        </p:tgtEl>
                                        <p:attrNameLst>
                                          <p:attrName>ppt_y</p:attrName>
                                        </p:attrNameLst>
                                      </p:cBhvr>
                                      <p:to>
                                        <p:strVal val="(#ppt_y+0.4)"/>
                                      </p:to>
                                    </p:set>
                                    <p:anim from="(#ppt_y+0.4)" to="(#ppt_y)" calcmode="lin" valueType="num">
                                      <p:cBhvr>
                                        <p:cTn id="27" dur="1230" accel="100000" fill="hold">
                                          <p:stCondLst>
                                            <p:cond delay="770"/>
                                          </p:stCondLst>
                                        </p:cTn>
                                        <p:tgtEl>
                                          <p:spTgt spid="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Restaurants</a:t>
            </a:r>
            <a:endParaRPr lang="en-US" dirty="0"/>
          </a:p>
        </p:txBody>
      </p:sp>
      <p:sp>
        <p:nvSpPr>
          <p:cNvPr id="3" name="Content Placeholder 2"/>
          <p:cNvSpPr>
            <a:spLocks noGrp="1"/>
          </p:cNvSpPr>
          <p:nvPr>
            <p:ph idx="1"/>
          </p:nvPr>
        </p:nvSpPr>
        <p:spPr/>
        <p:txBody>
          <a:bodyPr>
            <a:normAutofit/>
          </a:bodyPr>
          <a:lstStyle/>
          <a:p>
            <a:r>
              <a:rPr lang="en-US" sz="4000" i="1" dirty="0" smtClean="0">
                <a:solidFill>
                  <a:srgbClr val="7030A0"/>
                </a:solidFill>
              </a:rPr>
              <a:t>Indian, Chinese &amp; Multi cuisine Restaurants.</a:t>
            </a:r>
            <a:endParaRPr lang="en-US" sz="4000"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Swagath Restaurant Ad</a:t>
            </a:r>
            <a:endParaRPr lang="en-US" dirty="0"/>
          </a:p>
        </p:txBody>
      </p:sp>
      <p:pic>
        <p:nvPicPr>
          <p:cNvPr id="4" name="Swagath Multicuisine Restaurant, Chaitanyapuri, Hyderabad.avi">
            <a:hlinkClick r:id="" action="ppaction://media"/>
          </p:cNvPr>
          <p:cNvPicPr>
            <a:picLocks noGrp="1" noRot="1" noChangeAspect="1"/>
          </p:cNvPicPr>
          <p:nvPr>
            <p:ph idx="1"/>
            <a:videoFile r:link="rId1"/>
          </p:nvPr>
        </p:nvPicPr>
        <p:blipFill>
          <a:blip r:embed="rId3"/>
          <a:stretch>
            <a:fillRect/>
          </a:stretch>
        </p:blipFill>
        <p:spPr>
          <a:xfrm>
            <a:off x="3048000" y="2719388"/>
            <a:ext cx="3048000"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7956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Hospitals</a:t>
            </a:r>
            <a:endParaRPr lang="en-US" dirty="0"/>
          </a:p>
        </p:txBody>
      </p:sp>
      <p:sp>
        <p:nvSpPr>
          <p:cNvPr id="3" name="Content Placeholder 2"/>
          <p:cNvSpPr>
            <a:spLocks noGrp="1"/>
          </p:cNvSpPr>
          <p:nvPr>
            <p:ph idx="1"/>
          </p:nvPr>
        </p:nvSpPr>
        <p:spPr/>
        <p:txBody>
          <a:bodyPr>
            <a:normAutofit/>
          </a:bodyPr>
          <a:lstStyle/>
          <a:p>
            <a:r>
              <a:rPr lang="en-US" sz="4000" i="1" dirty="0" smtClean="0">
                <a:solidFill>
                  <a:srgbClr val="002060"/>
                </a:solidFill>
              </a:rPr>
              <a:t>Multi &amp; super specialty  Hospitals, Clinics and Diagnostic centers.</a:t>
            </a:r>
            <a:endParaRPr lang="en-US" sz="40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7030A0"/>
                </a:solidFill>
              </a:rPr>
              <a:t>Yeshoda Hospital Ad</a:t>
            </a:r>
            <a:endParaRPr lang="en-US" dirty="0">
              <a:solidFill>
                <a:srgbClr val="7030A0"/>
              </a:solidFill>
            </a:endParaRPr>
          </a:p>
        </p:txBody>
      </p:sp>
      <p:pic>
        <p:nvPicPr>
          <p:cNvPr id="4" name="yashoda hospitals corporate video.avi">
            <a:hlinkClick r:id="" action="ppaction://media"/>
          </p:cNvPr>
          <p:cNvPicPr>
            <a:picLocks noGrp="1" noRot="1" noChangeAspect="1"/>
          </p:cNvPicPr>
          <p:nvPr>
            <p:ph idx="1"/>
            <a:videoFile r:link="rId1"/>
          </p:nvPr>
        </p:nvPicPr>
        <p:blipFill>
          <a:blip r:embed="rId3"/>
          <a:stretch>
            <a:fillRect/>
          </a:stretch>
        </p:blipFill>
        <p:spPr>
          <a:xfrm>
            <a:off x="3048000" y="2719388"/>
            <a:ext cx="3048000"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981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Automobile</a:t>
            </a:r>
            <a:endParaRPr lang="en-US" dirty="0"/>
          </a:p>
        </p:txBody>
      </p:sp>
      <p:sp>
        <p:nvSpPr>
          <p:cNvPr id="3" name="Content Placeholder 2"/>
          <p:cNvSpPr>
            <a:spLocks noGrp="1"/>
          </p:cNvSpPr>
          <p:nvPr>
            <p:ph idx="1"/>
          </p:nvPr>
        </p:nvSpPr>
        <p:spPr/>
        <p:txBody>
          <a:bodyPr>
            <a:normAutofit/>
          </a:bodyPr>
          <a:lstStyle/>
          <a:p>
            <a:r>
              <a:rPr lang="en-US" sz="4000" i="1" dirty="0" smtClean="0">
                <a:solidFill>
                  <a:srgbClr val="0070C0"/>
                </a:solidFill>
              </a:rPr>
              <a:t>Car &amp; bike Show rooms, Used Cars and Service Centers, Car Loans</a:t>
            </a:r>
            <a:endParaRPr lang="en-US" sz="40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Used Car Ad</a:t>
            </a:r>
            <a:endParaRPr lang="en-US" dirty="0">
              <a:solidFill>
                <a:srgbClr val="FFC000"/>
              </a:solidFill>
            </a:endParaRPr>
          </a:p>
        </p:txBody>
      </p:sp>
      <p:pic>
        <p:nvPicPr>
          <p:cNvPr id="4" name="2012 Toyota Fortuner 4x2 Automatic review by iflythis team.avi">
            <a:hlinkClick r:id="" action="ppaction://media"/>
          </p:cNvPr>
          <p:cNvPicPr>
            <a:picLocks noGrp="1" noRot="1" noChangeAspect="1"/>
          </p:cNvPicPr>
          <p:nvPr>
            <p:ph idx="1"/>
            <a:videoFile r:link="rId1"/>
          </p:nvPr>
        </p:nvPicPr>
        <p:blipFill>
          <a:blip r:embed="rId3"/>
          <a:stretch>
            <a:fillRect/>
          </a:stretch>
        </p:blipFill>
        <p:spPr>
          <a:xfrm>
            <a:off x="3048000" y="3006725"/>
            <a:ext cx="3048000" cy="1714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7217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Building materials</a:t>
            </a:r>
            <a:endParaRPr lang="en-US" dirty="0"/>
          </a:p>
        </p:txBody>
      </p:sp>
      <p:sp>
        <p:nvSpPr>
          <p:cNvPr id="3" name="Content Placeholder 2"/>
          <p:cNvSpPr>
            <a:spLocks noGrp="1"/>
          </p:cNvSpPr>
          <p:nvPr>
            <p:ph idx="1"/>
          </p:nvPr>
        </p:nvSpPr>
        <p:spPr/>
        <p:txBody>
          <a:bodyPr>
            <a:normAutofit/>
          </a:bodyPr>
          <a:lstStyle/>
          <a:p>
            <a:r>
              <a:rPr lang="en-US" sz="4000" i="1" dirty="0" smtClean="0">
                <a:solidFill>
                  <a:srgbClr val="FFC000"/>
                </a:solidFill>
              </a:rPr>
              <a:t>Steel, Cement and Ceramic Companies, Wall Putties, Paints, Bathroom attachments and Glass.</a:t>
            </a:r>
            <a:endParaRPr lang="en-US" sz="4000"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Anjani Cement Ad</a:t>
            </a:r>
            <a:endParaRPr lang="en-US" dirty="0">
              <a:solidFill>
                <a:srgbClr val="00B050"/>
              </a:solidFill>
            </a:endParaRPr>
          </a:p>
        </p:txBody>
      </p:sp>
      <p:pic>
        <p:nvPicPr>
          <p:cNvPr id="4" name="Anjani Cement Ad 2009.avi">
            <a:hlinkClick r:id="" action="ppaction://media"/>
          </p:cNvPr>
          <p:cNvPicPr>
            <a:picLocks noGrp="1" noRot="1" noChangeAspect="1"/>
          </p:cNvPicPr>
          <p:nvPr>
            <p:ph idx="1"/>
            <a:videoFile r:link="rId1"/>
          </p:nvPr>
        </p:nvPicPr>
        <p:blipFill>
          <a:blip r:embed="rId3"/>
          <a:stretch>
            <a:fillRect/>
          </a:stretch>
        </p:blipFill>
        <p:spPr>
          <a:xfrm>
            <a:off x="3048000" y="2719388"/>
            <a:ext cx="3048000"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639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Furniture</a:t>
            </a:r>
            <a:endParaRPr lang="en-US" dirty="0"/>
          </a:p>
        </p:txBody>
      </p:sp>
      <p:sp>
        <p:nvSpPr>
          <p:cNvPr id="3" name="Content Placeholder 2"/>
          <p:cNvSpPr>
            <a:spLocks noGrp="1"/>
          </p:cNvSpPr>
          <p:nvPr>
            <p:ph idx="1"/>
          </p:nvPr>
        </p:nvSpPr>
        <p:spPr/>
        <p:txBody>
          <a:bodyPr>
            <a:normAutofit/>
          </a:bodyPr>
          <a:lstStyle/>
          <a:p>
            <a:r>
              <a:rPr lang="en-US" sz="4000" i="1" dirty="0" smtClean="0">
                <a:solidFill>
                  <a:srgbClr val="0070C0"/>
                </a:solidFill>
              </a:rPr>
              <a:t>Sofa sets, Cots, Cupboards, Office tables &amp; Chairs.</a:t>
            </a:r>
            <a:endParaRPr lang="en-US" sz="40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Furniture Ad</a:t>
            </a:r>
            <a:endParaRPr lang="en-US" dirty="0">
              <a:solidFill>
                <a:srgbClr val="FFC000"/>
              </a:solidFill>
            </a:endParaRPr>
          </a:p>
        </p:txBody>
      </p:sp>
      <p:pic>
        <p:nvPicPr>
          <p:cNvPr id="4" name="Alan Mendelson &amp; L.A. Furniture Store.avi">
            <a:hlinkClick r:id="" action="ppaction://media"/>
          </p:cNvPr>
          <p:cNvPicPr>
            <a:picLocks noGrp="1" noRot="1" noChangeAspect="1"/>
          </p:cNvPicPr>
          <p:nvPr>
            <p:ph idx="1"/>
            <a:videoFile r:link="rId1"/>
          </p:nvPr>
        </p:nvPicPr>
        <p:blipFill>
          <a:blip r:embed="rId3"/>
          <a:stretch>
            <a:fillRect/>
          </a:stretch>
        </p:blipFill>
        <p:spPr>
          <a:xfrm>
            <a:off x="3048000" y="3006725"/>
            <a:ext cx="3048000" cy="1714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25557"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7030A0"/>
                </a:solidFill>
              </a:rPr>
              <a:t>How it will be helpful-example</a:t>
            </a:r>
            <a:endParaRPr lang="en-US" dirty="0">
              <a:solidFill>
                <a:srgbClr val="7030A0"/>
              </a:solidFill>
            </a:endParaRPr>
          </a:p>
        </p:txBody>
      </p:sp>
      <p:sp>
        <p:nvSpPr>
          <p:cNvPr id="3" name="Content Placeholder 2"/>
          <p:cNvSpPr>
            <a:spLocks noGrp="1"/>
          </p:cNvSpPr>
          <p:nvPr>
            <p:ph idx="1"/>
          </p:nvPr>
        </p:nvSpPr>
        <p:spPr/>
        <p:txBody>
          <a:bodyPr>
            <a:normAutofit fontScale="85000" lnSpcReduction="20000"/>
          </a:bodyPr>
          <a:lstStyle/>
          <a:p>
            <a:r>
              <a:rPr lang="en-US" i="1" dirty="0" smtClean="0">
                <a:solidFill>
                  <a:srgbClr val="00B050"/>
                </a:solidFill>
              </a:rPr>
              <a:t>To get results and increase your traffic to your website, for example if a Builder (or) Construction Company, Constructed an Apartment in Hyderabad and  they want to advertise,  they have to shoot the Apartment video with front elevation of the Apartment, car parking area, flat entrance, hall, master bed room, other bed rooms, kitchen, bathrooms and all other emanates in the flat to promote it as a TV-Style Ad in Hyderabad based </a:t>
            </a:r>
            <a:r>
              <a:rPr lang="en-US" i="1" u="sng" dirty="0" err="1" smtClean="0">
                <a:solidFill>
                  <a:srgbClr val="00B050"/>
                </a:solidFill>
                <a:hlinkClick r:id="rId2"/>
              </a:rPr>
              <a:t>VideoAdsHyderabad.Com</a:t>
            </a:r>
            <a:r>
              <a:rPr lang="en-US" i="1" dirty="0" smtClean="0">
                <a:solidFill>
                  <a:srgbClr val="00B050"/>
                </a:solidFill>
              </a:rPr>
              <a:t> at very low cost. If people search in Google search engine for 3 bhk Apartments in Kukatpally from anywhere in the world, you will find our site in PC’s, tablets and Smart Phones.</a:t>
            </a:r>
          </a:p>
          <a:p>
            <a:endParaRPr lang="en-US" dirty="0">
              <a:solidFill>
                <a:srgbClr val="00B0F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Education</a:t>
            </a:r>
            <a:endParaRPr lang="en-US" dirty="0"/>
          </a:p>
        </p:txBody>
      </p:sp>
      <p:sp>
        <p:nvSpPr>
          <p:cNvPr id="3" name="Content Placeholder 2"/>
          <p:cNvSpPr>
            <a:spLocks noGrp="1"/>
          </p:cNvSpPr>
          <p:nvPr>
            <p:ph idx="1"/>
          </p:nvPr>
        </p:nvSpPr>
        <p:spPr/>
        <p:txBody>
          <a:bodyPr/>
          <a:lstStyle/>
          <a:p>
            <a:r>
              <a:rPr lang="en-US" i="1" dirty="0" smtClean="0">
                <a:solidFill>
                  <a:srgbClr val="0070C0"/>
                </a:solidFill>
              </a:rPr>
              <a:t>CBSE, ICSE, Techno, Concept and Public Schools, Engineering, Medical, Law, CA, Arts &amp; Science and PG Colleges, Business Schools, universities and education loans.</a:t>
            </a:r>
            <a:endParaRPr lang="en-US" dirty="0" smtClean="0">
              <a:solidFill>
                <a:srgbClr val="0070C0"/>
              </a:solidFill>
            </a:endParaRPr>
          </a:p>
          <a:p>
            <a:endParaRPr lang="en-US"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1"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BVRIT Engineering Collage Ad</a:t>
            </a:r>
            <a:endParaRPr lang="en-US" dirty="0">
              <a:solidFill>
                <a:srgbClr val="00B050"/>
              </a:solidFill>
            </a:endParaRPr>
          </a:p>
        </p:txBody>
      </p:sp>
      <p:pic>
        <p:nvPicPr>
          <p:cNvPr id="4" name="Bvrit.avi">
            <a:hlinkClick r:id="" action="ppaction://media"/>
          </p:cNvPr>
          <p:cNvPicPr>
            <a:picLocks noGrp="1" noRot="1" noChangeAspect="1"/>
          </p:cNvPicPr>
          <p:nvPr>
            <p:ph idx="1"/>
            <a:videoFile r:link="rId1"/>
          </p:nvPr>
        </p:nvPicPr>
        <p:blipFill>
          <a:blip r:embed="rId3"/>
          <a:stretch>
            <a:fillRect/>
          </a:stretch>
        </p:blipFill>
        <p:spPr>
          <a:xfrm>
            <a:off x="3048000" y="2847975"/>
            <a:ext cx="3048000" cy="20288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8701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rPr>
              <a:t>Electronics</a:t>
            </a:r>
            <a:endParaRPr lang="en-US" dirty="0"/>
          </a:p>
        </p:txBody>
      </p:sp>
      <p:sp>
        <p:nvSpPr>
          <p:cNvPr id="3" name="Content Placeholder 2"/>
          <p:cNvSpPr>
            <a:spLocks noGrp="1"/>
          </p:cNvSpPr>
          <p:nvPr>
            <p:ph idx="1"/>
          </p:nvPr>
        </p:nvSpPr>
        <p:spPr/>
        <p:txBody>
          <a:bodyPr/>
          <a:lstStyle/>
          <a:p>
            <a:r>
              <a:rPr lang="en-US" i="1" dirty="0" smtClean="0">
                <a:solidFill>
                  <a:srgbClr val="FFC000"/>
                </a:solidFill>
              </a:rPr>
              <a:t>Home appliances, Mobile, Computers and Gadgets Show rooms.</a:t>
            </a:r>
            <a:endParaRPr lang="en-US" dirty="0" smtClean="0">
              <a:solidFill>
                <a:srgbClr val="FFC000"/>
              </a:solidFill>
            </a:endParaRPr>
          </a:p>
          <a:p>
            <a:endParaRPr lang="en-US" dirty="0">
              <a:solidFill>
                <a:srgbClr val="FFC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Electronics &amp; Home Appliances Ad</a:t>
            </a:r>
            <a:endParaRPr lang="en-US" dirty="0">
              <a:solidFill>
                <a:srgbClr val="00B0F0"/>
              </a:solidFill>
            </a:endParaRPr>
          </a:p>
        </p:txBody>
      </p:sp>
      <p:pic>
        <p:nvPicPr>
          <p:cNvPr id="4" name="Om sai Electronics &amp; Home appliances.avi">
            <a:hlinkClick r:id="" action="ppaction://media"/>
          </p:cNvPr>
          <p:cNvPicPr>
            <a:picLocks noGrp="1" noRot="1" noChangeAspect="1"/>
          </p:cNvPicPr>
          <p:nvPr>
            <p:ph idx="1"/>
            <a:videoFile r:link="rId1"/>
          </p:nvPr>
        </p:nvPicPr>
        <p:blipFill>
          <a:blip r:embed="rId3"/>
          <a:stretch>
            <a:fillRect/>
          </a:stretch>
        </p:blipFill>
        <p:spPr>
          <a:xfrm>
            <a:off x="3048000" y="2790825"/>
            <a:ext cx="3048000" cy="21431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7840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vol="80000">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rgbClr val="00B050"/>
                </a:solidFill>
              </a:rPr>
              <a:t>Contact us to Advertise</a:t>
            </a:r>
            <a:endParaRPr lang="en-US" dirty="0">
              <a:solidFill>
                <a:srgbClr val="00B050"/>
              </a:solidFill>
            </a:endParaRPr>
          </a:p>
        </p:txBody>
      </p:sp>
      <p:sp>
        <p:nvSpPr>
          <p:cNvPr id="3" name="Content Placeholder 2"/>
          <p:cNvSpPr>
            <a:spLocks noGrp="1"/>
          </p:cNvSpPr>
          <p:nvPr>
            <p:ph idx="1"/>
          </p:nvPr>
        </p:nvSpPr>
        <p:spPr/>
        <p:txBody>
          <a:bodyPr/>
          <a:lstStyle/>
          <a:p>
            <a:pPr algn="ctr">
              <a:buNone/>
            </a:pPr>
            <a:r>
              <a:rPr lang="en-US" dirty="0" smtClean="0">
                <a:solidFill>
                  <a:srgbClr val="0070C0"/>
                </a:solidFill>
              </a:rPr>
              <a:t>eBiz Portals Ltd</a:t>
            </a:r>
          </a:p>
          <a:p>
            <a:pPr algn="ctr">
              <a:buNone/>
            </a:pPr>
            <a:r>
              <a:rPr lang="en-US" dirty="0" smtClean="0">
                <a:solidFill>
                  <a:srgbClr val="0070C0"/>
                </a:solidFill>
              </a:rPr>
              <a:t>Plot-122,Raasi Court,</a:t>
            </a:r>
          </a:p>
          <a:p>
            <a:pPr algn="ctr">
              <a:buNone/>
            </a:pPr>
            <a:r>
              <a:rPr lang="en-US" dirty="0" smtClean="0">
                <a:solidFill>
                  <a:srgbClr val="0070C0"/>
                </a:solidFill>
              </a:rPr>
              <a:t>Motinagar,Hyderabad-50018</a:t>
            </a:r>
          </a:p>
          <a:p>
            <a:pPr algn="ctr">
              <a:buNone/>
            </a:pPr>
            <a:r>
              <a:rPr lang="en-US" dirty="0" smtClean="0">
                <a:solidFill>
                  <a:srgbClr val="0070C0"/>
                </a:solidFill>
              </a:rPr>
              <a:t>Mobile: 9014232111, 9177442111</a:t>
            </a:r>
          </a:p>
          <a:p>
            <a:pPr algn="ctr">
              <a:buNone/>
            </a:pPr>
            <a:r>
              <a:rPr lang="en-US" dirty="0" smtClean="0">
                <a:solidFill>
                  <a:srgbClr val="0070C0"/>
                </a:solidFill>
              </a:rPr>
              <a:t>Land: 040-23832111.</a:t>
            </a:r>
            <a:endParaRPr lang="en-US"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92D050"/>
                </a:solidFill>
              </a:rPr>
              <a:t>Front elevation and Hall</a:t>
            </a:r>
            <a:endParaRPr lang="en-US" dirty="0">
              <a:solidFill>
                <a:srgbClr val="92D050"/>
              </a:solidFill>
            </a:endParaRPr>
          </a:p>
        </p:txBody>
      </p:sp>
      <p:pic>
        <p:nvPicPr>
          <p:cNvPr id="5" name="Content Placeholder 4" descr="1290747230_69369559_2-pictures-of-siroya-sunshine-luxury-apartments-in-rtnagar-close-to-outer-ring-road-1290747230.jpg"/>
          <p:cNvPicPr>
            <a:picLocks noGrp="1" noChangeAspect="1"/>
          </p:cNvPicPr>
          <p:nvPr>
            <p:ph sz="half" idx="1"/>
          </p:nvPr>
        </p:nvPicPr>
        <p:blipFill>
          <a:blip r:embed="rId2"/>
          <a:stretch>
            <a:fillRect/>
          </a:stretch>
        </p:blipFill>
        <p:spPr>
          <a:xfrm>
            <a:off x="457200" y="1600200"/>
            <a:ext cx="4038600" cy="4525963"/>
          </a:xfrm>
        </p:spPr>
      </p:pic>
      <p:pic>
        <p:nvPicPr>
          <p:cNvPr id="6" name="Content Placeholder 5" descr="Hall.jpg"/>
          <p:cNvPicPr>
            <a:picLocks noGrp="1" noChangeAspect="1"/>
          </p:cNvPicPr>
          <p:nvPr>
            <p:ph sz="half" idx="2"/>
          </p:nvPr>
        </p:nvPicPr>
        <p:blipFill>
          <a:blip r:embed="rId3"/>
          <a:stretch>
            <a:fillRect/>
          </a:stretch>
        </p:blipFill>
        <p:spPr>
          <a:xfrm>
            <a:off x="4648200" y="2509821"/>
            <a:ext cx="4038600" cy="2706721"/>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1" nodeType="clickEffect">
                                  <p:stCondLst>
                                    <p:cond delay="0"/>
                                  </p:stCondLst>
                                  <p:iterate type="lt">
                                    <p:tmPct val="5000"/>
                                  </p:iterate>
                                  <p:childTnLst>
                                    <p:set>
                                      <p:cBhvr>
                                        <p:cTn id="15" dur="1" fill="hold">
                                          <p:stCondLst>
                                            <p:cond delay="0"/>
                                          </p:stCondLst>
                                        </p:cTn>
                                        <p:tgtEl>
                                          <p:spTgt spid="2"/>
                                        </p:tgtEl>
                                        <p:attrNameLst>
                                          <p:attrName>style.visibility</p:attrName>
                                        </p:attrNameLst>
                                      </p:cBhvr>
                                      <p:to>
                                        <p:strVal val="visible"/>
                                      </p:to>
                                    </p:set>
                                    <p:anim calcmode="lin" valueType="num">
                                      <p:cBhvr>
                                        <p:cTn id="16" dur="1000" fill="hold"/>
                                        <p:tgtEl>
                                          <p:spTgt spid="2"/>
                                        </p:tgtEl>
                                        <p:attrNameLst>
                                          <p:attrName>ppt_w</p:attrName>
                                        </p:attrNameLst>
                                      </p:cBhvr>
                                      <p:tavLst>
                                        <p:tav tm="0">
                                          <p:val>
                                            <p:fltVal val="0"/>
                                          </p:val>
                                        </p:tav>
                                        <p:tav tm="100000">
                                          <p:val>
                                            <p:strVal val="#ppt_w"/>
                                          </p:val>
                                        </p:tav>
                                      </p:tavLst>
                                    </p:anim>
                                    <p:anim calcmode="lin" valueType="num">
                                      <p:cBhvr>
                                        <p:cTn id="17" dur="1000" fill="hold"/>
                                        <p:tgtEl>
                                          <p:spTgt spid="2"/>
                                        </p:tgtEl>
                                        <p:attrNameLst>
                                          <p:attrName>ppt_h</p:attrName>
                                        </p:attrNameLst>
                                      </p:cBhvr>
                                      <p:tavLst>
                                        <p:tav tm="0">
                                          <p:val>
                                            <p:fltVal val="0"/>
                                          </p:val>
                                        </p:tav>
                                        <p:tav tm="100000">
                                          <p:val>
                                            <p:strVal val="#ppt_h"/>
                                          </p:val>
                                        </p:tav>
                                      </p:tavLst>
                                    </p:anim>
                                    <p:anim calcmode="lin" valueType="num">
                                      <p:cBhvr>
                                        <p:cTn id="18" dur="1000" fill="hold"/>
                                        <p:tgtEl>
                                          <p:spTgt spid="2"/>
                                        </p:tgtEl>
                                        <p:attrNameLst>
                                          <p:attrName>style.rotation</p:attrName>
                                        </p:attrNameLst>
                                      </p:cBhvr>
                                      <p:tavLst>
                                        <p:tav tm="0">
                                          <p:val>
                                            <p:fltVal val="90"/>
                                          </p:val>
                                        </p:tav>
                                        <p:tav tm="100000">
                                          <p:val>
                                            <p:fltVal val="0"/>
                                          </p:val>
                                        </p:tav>
                                      </p:tavLst>
                                    </p:anim>
                                    <p:animEffect transition="in" filter="fade">
                                      <p:cBhvr>
                                        <p:cTn id="1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B0F0"/>
                </a:solidFill>
              </a:rPr>
              <a:t>Master Bed Room and other bed room</a:t>
            </a:r>
            <a:endParaRPr lang="en-US" dirty="0">
              <a:solidFill>
                <a:srgbClr val="00B0F0"/>
              </a:solidFill>
            </a:endParaRPr>
          </a:p>
        </p:txBody>
      </p:sp>
      <p:pic>
        <p:nvPicPr>
          <p:cNvPr id="6" name="Content Placeholder 5" descr="bedrrom-2.jpg"/>
          <p:cNvPicPr>
            <a:picLocks noGrp="1" noChangeAspect="1"/>
          </p:cNvPicPr>
          <p:nvPr>
            <p:ph sz="half" idx="1"/>
          </p:nvPr>
        </p:nvPicPr>
        <p:blipFill>
          <a:blip r:embed="rId2"/>
          <a:stretch>
            <a:fillRect/>
          </a:stretch>
        </p:blipFill>
        <p:spPr>
          <a:xfrm>
            <a:off x="457200" y="1600200"/>
            <a:ext cx="4038600" cy="4525963"/>
          </a:xfrm>
        </p:spPr>
      </p:pic>
      <p:pic>
        <p:nvPicPr>
          <p:cNvPr id="7" name="Content Placeholder 6" descr="Masterbedroom.jpg"/>
          <p:cNvPicPr>
            <a:picLocks noGrp="1" noChangeAspect="1"/>
          </p:cNvPicPr>
          <p:nvPr>
            <p:ph sz="half" idx="2"/>
          </p:nvPr>
        </p:nvPicPr>
        <p:blipFill>
          <a:blip r:embed="rId3"/>
          <a:stretch>
            <a:fillRect/>
          </a:stretch>
        </p:blipFill>
        <p:spPr>
          <a:xfrm>
            <a:off x="4648200" y="1600200"/>
            <a:ext cx="4038600" cy="4525963"/>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Kitchen &amp; Bathroom</a:t>
            </a:r>
            <a:endParaRPr lang="en-US" dirty="0">
              <a:solidFill>
                <a:srgbClr val="C00000"/>
              </a:solidFill>
            </a:endParaRPr>
          </a:p>
        </p:txBody>
      </p:sp>
      <p:pic>
        <p:nvPicPr>
          <p:cNvPr id="6" name="Content Placeholder 5" descr="Kitchen-1.jpg"/>
          <p:cNvPicPr>
            <a:picLocks noGrp="1" noChangeAspect="1"/>
          </p:cNvPicPr>
          <p:nvPr>
            <p:ph sz="half" idx="1"/>
          </p:nvPr>
        </p:nvPicPr>
        <p:blipFill>
          <a:blip r:embed="rId2"/>
          <a:stretch>
            <a:fillRect/>
          </a:stretch>
        </p:blipFill>
        <p:spPr>
          <a:xfrm>
            <a:off x="1385316" y="3085941"/>
            <a:ext cx="2182368" cy="1554480"/>
          </a:xfrm>
        </p:spPr>
      </p:pic>
      <p:pic>
        <p:nvPicPr>
          <p:cNvPr id="7" name="Content Placeholder 6" descr="Modern-Bathroom-1.jpg"/>
          <p:cNvPicPr>
            <a:picLocks noGrp="1" noChangeAspect="1"/>
          </p:cNvPicPr>
          <p:nvPr>
            <p:ph sz="half" idx="2"/>
          </p:nvPr>
        </p:nvPicPr>
        <p:blipFill>
          <a:blip r:embed="rId3"/>
          <a:stretch>
            <a:fillRect/>
          </a:stretch>
        </p:blipFill>
        <p:spPr>
          <a:xfrm>
            <a:off x="4648200" y="2549815"/>
            <a:ext cx="4038600" cy="2626732"/>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Advantages with Online Video Ads</a:t>
            </a:r>
            <a:endParaRPr lang="en-US" dirty="0"/>
          </a:p>
        </p:txBody>
      </p:sp>
      <p:sp>
        <p:nvSpPr>
          <p:cNvPr id="3" name="Content Placeholder 2"/>
          <p:cNvSpPr>
            <a:spLocks noGrp="1"/>
          </p:cNvSpPr>
          <p:nvPr>
            <p:ph idx="1"/>
          </p:nvPr>
        </p:nvSpPr>
        <p:spPr/>
        <p:txBody>
          <a:bodyPr>
            <a:normAutofit lnSpcReduction="10000"/>
          </a:bodyPr>
          <a:lstStyle/>
          <a:p>
            <a:r>
              <a:rPr lang="en-US" i="1" dirty="0" smtClean="0">
                <a:solidFill>
                  <a:srgbClr val="00B0F0"/>
                </a:solidFill>
              </a:rPr>
              <a:t>The major advantage with online video ads when you compare with the TV ad is that TV ad will be shown at a particular date and time, people should watch whenever they broadcast, but whereas the online video ads can be played wherever and whenever the buyer or exact customer can search and view the ad at any date and anytime  from anywhere in the world in the PC’s, Tablets and Smart Phones.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Two Way Communication Ad</a:t>
            </a:r>
            <a:endParaRPr lang="en-US" dirty="0">
              <a:solidFill>
                <a:srgbClr val="00B050"/>
              </a:solidFill>
            </a:endParaRPr>
          </a:p>
        </p:txBody>
      </p:sp>
      <p:sp>
        <p:nvSpPr>
          <p:cNvPr id="3" name="Content Placeholder 2"/>
          <p:cNvSpPr>
            <a:spLocks noGrp="1"/>
          </p:cNvSpPr>
          <p:nvPr>
            <p:ph idx="1"/>
          </p:nvPr>
        </p:nvSpPr>
        <p:spPr/>
        <p:txBody>
          <a:bodyPr/>
          <a:lstStyle/>
          <a:p>
            <a:r>
              <a:rPr lang="en-US" dirty="0" smtClean="0">
                <a:solidFill>
                  <a:srgbClr val="00B0F0"/>
                </a:solidFill>
              </a:rPr>
              <a:t>Two </a:t>
            </a:r>
            <a:r>
              <a:rPr lang="en-US" dirty="0" smtClean="0">
                <a:solidFill>
                  <a:srgbClr val="00B0F0"/>
                </a:solidFill>
              </a:rPr>
              <a:t>Way Communication Ad means, in TV Ad and News Paper Ad only the costumer will see the Ad and call  you back, but in our internet Video Ad the Costumer can Call, send mail instantly and they can see your website about your services instantly. It is called </a:t>
            </a:r>
            <a:r>
              <a:rPr lang="en-US" dirty="0" smtClean="0">
                <a:solidFill>
                  <a:srgbClr val="00B0F0"/>
                </a:solidFill>
              </a:rPr>
              <a:t>Two </a:t>
            </a:r>
            <a:r>
              <a:rPr lang="en-US" dirty="0" smtClean="0">
                <a:solidFill>
                  <a:srgbClr val="00B0F0"/>
                </a:solidFill>
              </a:rPr>
              <a:t>Way Communication in between the Advertiser and the Costumer.</a:t>
            </a:r>
            <a:endParaRPr lang="en-US" dirty="0">
              <a:solidFill>
                <a:srgbClr val="00B0F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1" presetClass="entr" presetSubtype="0" fill="hold" nodeType="clickEffect">
                                  <p:stCondLst>
                                    <p:cond delay="0"/>
                                  </p:stCondLst>
                                  <p:childTnLst>
                                    <p:set>
                                      <p:cBhvr>
                                        <p:cTn id="12" dur="1000">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Our Strengths </a:t>
            </a:r>
            <a:endParaRPr lang="en-US" dirty="0">
              <a:solidFill>
                <a:srgbClr val="00B0F0"/>
              </a:solidFill>
            </a:endParaRPr>
          </a:p>
        </p:txBody>
      </p:sp>
      <p:sp>
        <p:nvSpPr>
          <p:cNvPr id="3" name="Content Placeholder 2"/>
          <p:cNvSpPr>
            <a:spLocks noGrp="1"/>
          </p:cNvSpPr>
          <p:nvPr>
            <p:ph idx="1"/>
          </p:nvPr>
        </p:nvSpPr>
        <p:spPr/>
        <p:txBody>
          <a:bodyPr/>
          <a:lstStyle/>
          <a:p>
            <a:r>
              <a:rPr lang="en-US" dirty="0" smtClean="0">
                <a:solidFill>
                  <a:srgbClr val="FFC000"/>
                </a:solidFill>
              </a:rPr>
              <a:t>Our Site appears on first page in the Google </a:t>
            </a:r>
            <a:r>
              <a:rPr lang="en-US" smtClean="0">
                <a:solidFill>
                  <a:srgbClr val="FFC000"/>
                </a:solidFill>
              </a:rPr>
              <a:t>Search engine </a:t>
            </a:r>
            <a:r>
              <a:rPr lang="en-US" dirty="0" smtClean="0">
                <a:solidFill>
                  <a:srgbClr val="FFC000"/>
                </a:solidFill>
              </a:rPr>
              <a:t>for several major search key words for example: </a:t>
            </a:r>
            <a:r>
              <a:rPr lang="en-US" dirty="0" smtClean="0">
                <a:solidFill>
                  <a:srgbClr val="00B050"/>
                </a:solidFill>
              </a:rPr>
              <a:t>Flats for Rent in Hyderabad, Commercial Property for Rent in Hyderabad,</a:t>
            </a:r>
            <a:endParaRPr lang="en-US"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strVal val="#ppt_w*0.70"/>
                                          </p:val>
                                        </p:tav>
                                        <p:tav tm="100000">
                                          <p:val>
                                            <p:strVal val="#ppt_w"/>
                                          </p:val>
                                        </p:tav>
                                      </p:tavLst>
                                    </p:anim>
                                    <p:anim calcmode="lin" valueType="num">
                                      <p:cBhvr>
                                        <p:cTn id="13" dur="1000" fill="hold"/>
                                        <p:tgtEl>
                                          <p:spTgt spid="2"/>
                                        </p:tgtEl>
                                        <p:attrNameLst>
                                          <p:attrName>ppt_h</p:attrName>
                                        </p:attrNameLst>
                                      </p:cBhvr>
                                      <p:tavLst>
                                        <p:tav tm="0">
                                          <p:val>
                                            <p:strVal val="#ppt_h"/>
                                          </p:val>
                                        </p:tav>
                                        <p:tav tm="100000">
                                          <p:val>
                                            <p:strVal val="#ppt_h"/>
                                          </p:val>
                                        </p:tav>
                                      </p:tavLst>
                                    </p:anim>
                                    <p:animEffect transition="in" filter="fade">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532</TotalTime>
  <Words>705</Words>
  <Application>Microsoft Office PowerPoint</Application>
  <PresentationFormat>On-screen Show (4:3)</PresentationFormat>
  <Paragraphs>57</Paragraphs>
  <Slides>34</Slides>
  <Notes>0</Notes>
  <HiddenSlides>0</HiddenSlides>
  <MMClips>11</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Now Advertising has become easy, effective and economical! </vt:lpstr>
      <vt:lpstr>Power of Visual Communication</vt:lpstr>
      <vt:lpstr>How it will be helpful-example</vt:lpstr>
      <vt:lpstr>Front elevation and Hall</vt:lpstr>
      <vt:lpstr>Master Bed Room and other bed room</vt:lpstr>
      <vt:lpstr>Kitchen &amp; Bathroom</vt:lpstr>
      <vt:lpstr>Advantages with Online Video Ads</vt:lpstr>
      <vt:lpstr>Two Way Communication Ad</vt:lpstr>
      <vt:lpstr>Our Strengths </vt:lpstr>
      <vt:lpstr>How we will  help you</vt:lpstr>
      <vt:lpstr>Major categories who get benefit out of our Services !</vt:lpstr>
      <vt:lpstr>Real Estate</vt:lpstr>
      <vt:lpstr>Slide 13</vt:lpstr>
      <vt:lpstr>Textile</vt:lpstr>
      <vt:lpstr>Textile &amp; Saree Ad</vt:lpstr>
      <vt:lpstr>Jewelers</vt:lpstr>
      <vt:lpstr>Jewelers Ad</vt:lpstr>
      <vt:lpstr>Hotels</vt:lpstr>
      <vt:lpstr>Novotel Hotel Ad</vt:lpstr>
      <vt:lpstr>Restaurants</vt:lpstr>
      <vt:lpstr>Swagath Restaurant Ad</vt:lpstr>
      <vt:lpstr>Hospitals</vt:lpstr>
      <vt:lpstr>Yeshoda Hospital Ad</vt:lpstr>
      <vt:lpstr>Automobile</vt:lpstr>
      <vt:lpstr>Used Car Ad</vt:lpstr>
      <vt:lpstr>Building materials</vt:lpstr>
      <vt:lpstr>Anjani Cement Ad</vt:lpstr>
      <vt:lpstr>Furniture</vt:lpstr>
      <vt:lpstr>Furniture Ad</vt:lpstr>
      <vt:lpstr>Education</vt:lpstr>
      <vt:lpstr>BVRIT Engineering Collage Ad</vt:lpstr>
      <vt:lpstr>Electronics</vt:lpstr>
      <vt:lpstr>Electronics &amp; Home Appliances Ad</vt:lpstr>
      <vt:lpstr>Contact us to Advertise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Now Advertising has become easy, effective and economical! </dc:title>
  <dc:creator>IBM</dc:creator>
  <cp:lastModifiedBy>IBM</cp:lastModifiedBy>
  <cp:revision>116</cp:revision>
  <dcterms:created xsi:type="dcterms:W3CDTF">2012-09-19T02:11:02Z</dcterms:created>
  <dcterms:modified xsi:type="dcterms:W3CDTF">2013-03-01T10:27:07Z</dcterms:modified>
</cp:coreProperties>
</file>